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80E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2" d="100"/>
          <a:sy n="52" d="100"/>
        </p:scale>
        <p:origin x="96" y="10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60425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80E26"/>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80E26"/>
          </a:solidFill>
          <a:ln/>
        </p:spPr>
        <p:txBody>
          <a:bodyPr/>
          <a:lstStyle/>
          <a:p>
            <a:endParaRPr lang="en-US"/>
          </a:p>
        </p:txBody>
      </p:sp>
      <p:sp>
        <p:nvSpPr>
          <p:cNvPr id="4" name="Text 2"/>
          <p:cNvSpPr/>
          <p:nvPr/>
        </p:nvSpPr>
        <p:spPr>
          <a:xfrm>
            <a:off x="1090375" y="704379"/>
            <a:ext cx="4951372" cy="1160740"/>
          </a:xfrm>
          <a:prstGeom prst="rect">
            <a:avLst/>
          </a:prstGeom>
          <a:noFill/>
          <a:ln/>
        </p:spPr>
        <p:txBody>
          <a:bodyPr wrap="square" rtlCol="0" anchor="t"/>
          <a:lstStyle/>
          <a:p>
            <a:pPr marL="0" indent="0">
              <a:lnSpc>
                <a:spcPts val="6561"/>
              </a:lnSpc>
              <a:buNone/>
            </a:pPr>
            <a:r>
              <a:rPr lang="en-US" sz="5249" dirty="0">
                <a:solidFill>
                  <a:srgbClr val="FFFFFF"/>
                </a:solidFill>
                <a:latin typeface="Fraunces" pitchFamily="34" charset="0"/>
                <a:ea typeface="Fraunces" pitchFamily="34" charset="-122"/>
                <a:cs typeface="Fraunces" pitchFamily="34" charset="-120"/>
              </a:rPr>
              <a:t>Soft Skills</a:t>
            </a:r>
            <a:endParaRPr lang="en-US" sz="5249" dirty="0"/>
          </a:p>
        </p:txBody>
      </p:sp>
      <p:sp>
        <p:nvSpPr>
          <p:cNvPr id="5" name="Text 3"/>
          <p:cNvSpPr/>
          <p:nvPr/>
        </p:nvSpPr>
        <p:spPr>
          <a:xfrm>
            <a:off x="6319599" y="4501039"/>
            <a:ext cx="7477601" cy="1421606"/>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Hoje em dia, ter as habilidades certas pode ser tão importante quanto ter os conhecimentos técnicos adequados. Nesta apresentação, vamos falar sobre as principais soft skills que são essenciais nos dias de hoje.</a:t>
            </a:r>
            <a:endParaRPr lang="en-US" sz="1750" dirty="0"/>
          </a:p>
        </p:txBody>
      </p:sp>
      <p:pic>
        <p:nvPicPr>
          <p:cNvPr id="12" name="Imagem 11">
            <a:extLst>
              <a:ext uri="{FF2B5EF4-FFF2-40B4-BE49-F238E27FC236}">
                <a16:creationId xmlns:a16="http://schemas.microsoft.com/office/drawing/2014/main" id="{CDC4332D-0FEC-AA7A-645C-16B618DB3E3D}"/>
              </a:ext>
            </a:extLst>
          </p:cNvPr>
          <p:cNvPicPr>
            <a:picLocks noChangeAspect="1"/>
          </p:cNvPicPr>
          <p:nvPr/>
        </p:nvPicPr>
        <p:blipFill>
          <a:blip r:embed="rId3"/>
          <a:stretch>
            <a:fillRect/>
          </a:stretch>
        </p:blipFill>
        <p:spPr>
          <a:xfrm>
            <a:off x="684113" y="2186550"/>
            <a:ext cx="4951373" cy="3856499"/>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80E26"/>
          </a:solidFill>
          <a:ln/>
        </p:spPr>
        <p:txBody>
          <a:bodyPr/>
          <a:lstStyle/>
          <a:p>
            <a:endParaRPr lang="en-US"/>
          </a:p>
        </p:txBody>
      </p:sp>
      <p:sp>
        <p:nvSpPr>
          <p:cNvPr id="4" name="Text 2"/>
          <p:cNvSpPr/>
          <p:nvPr/>
        </p:nvSpPr>
        <p:spPr>
          <a:xfrm>
            <a:off x="2037993" y="1435775"/>
            <a:ext cx="6842760"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Flexibilidade e Resiliência</a:t>
            </a:r>
            <a:endParaRPr lang="en-US" sz="4374" dirty="0"/>
          </a:p>
        </p:txBody>
      </p:sp>
      <p:sp>
        <p:nvSpPr>
          <p:cNvPr id="5" name="Shape 3"/>
          <p:cNvSpPr/>
          <p:nvPr/>
        </p:nvSpPr>
        <p:spPr>
          <a:xfrm>
            <a:off x="2037993" y="2574488"/>
            <a:ext cx="3370064" cy="4219337"/>
          </a:xfrm>
          <a:prstGeom prst="roundRect">
            <a:avLst>
              <a:gd name="adj" fmla="val 1628"/>
            </a:avLst>
          </a:prstGeom>
          <a:solidFill>
            <a:srgbClr val="283157"/>
          </a:solidFill>
          <a:ln w="7620">
            <a:solidFill>
              <a:srgbClr val="303B69"/>
            </a:solidFill>
            <a:prstDash val="solid"/>
          </a:ln>
        </p:spPr>
        <p:txBody>
          <a:bodyPr/>
          <a:lstStyle/>
          <a:p>
            <a:endParaRPr lang="en-US"/>
          </a:p>
        </p:txBody>
      </p:sp>
      <p:sp>
        <p:nvSpPr>
          <p:cNvPr id="6" name="Text 4"/>
          <p:cNvSpPr/>
          <p:nvPr/>
        </p:nvSpPr>
        <p:spPr>
          <a:xfrm>
            <a:off x="2267783" y="2804279"/>
            <a:ext cx="2910483" cy="694373"/>
          </a:xfrm>
          <a:prstGeom prst="rect">
            <a:avLst/>
          </a:prstGeom>
          <a:noFill/>
          <a:ln/>
        </p:spPr>
        <p:txBody>
          <a:bodyPr wrap="square" rtlCol="0" anchor="t"/>
          <a:lstStyle/>
          <a:p>
            <a:pPr marL="0" indent="0">
              <a:lnSpc>
                <a:spcPts val="2734"/>
              </a:lnSpc>
              <a:buNone/>
            </a:pPr>
            <a:r>
              <a:rPr lang="en-US" sz="2187" dirty="0">
                <a:solidFill>
                  <a:srgbClr val="EBECEF"/>
                </a:solidFill>
                <a:latin typeface="Fraunces" pitchFamily="34" charset="0"/>
                <a:ea typeface="Fraunces" pitchFamily="34" charset="-122"/>
                <a:cs typeface="Fraunces" pitchFamily="34" charset="-120"/>
              </a:rPr>
              <a:t>Adaptação a Mudanças</a:t>
            </a:r>
            <a:endParaRPr lang="en-US" sz="2187" dirty="0"/>
          </a:p>
        </p:txBody>
      </p:sp>
      <p:sp>
        <p:nvSpPr>
          <p:cNvPr id="7" name="Text 5"/>
          <p:cNvSpPr/>
          <p:nvPr/>
        </p:nvSpPr>
        <p:spPr>
          <a:xfrm>
            <a:off x="2267783" y="3720822"/>
            <a:ext cx="2910483" cy="2843213"/>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Neste projeto, enfrentamos diversas mudanças de escopo e prazo. Minha flexibilidade me permitiu encontrar soluções criativas para continuarmos no caminho certo.</a:t>
            </a:r>
            <a:endParaRPr lang="en-US" sz="1750" dirty="0"/>
          </a:p>
        </p:txBody>
      </p:sp>
      <p:sp>
        <p:nvSpPr>
          <p:cNvPr id="8" name="Shape 6"/>
          <p:cNvSpPr/>
          <p:nvPr/>
        </p:nvSpPr>
        <p:spPr>
          <a:xfrm>
            <a:off x="5630228" y="2574488"/>
            <a:ext cx="3370064" cy="4219337"/>
          </a:xfrm>
          <a:prstGeom prst="roundRect">
            <a:avLst>
              <a:gd name="adj" fmla="val 1628"/>
            </a:avLst>
          </a:prstGeom>
          <a:solidFill>
            <a:srgbClr val="283157"/>
          </a:solidFill>
          <a:ln w="7620">
            <a:solidFill>
              <a:srgbClr val="303B69"/>
            </a:solidFill>
            <a:prstDash val="solid"/>
          </a:ln>
        </p:spPr>
        <p:txBody>
          <a:bodyPr/>
          <a:lstStyle/>
          <a:p>
            <a:endParaRPr lang="en-US"/>
          </a:p>
        </p:txBody>
      </p:sp>
      <p:sp>
        <p:nvSpPr>
          <p:cNvPr id="9" name="Text 7"/>
          <p:cNvSpPr/>
          <p:nvPr/>
        </p:nvSpPr>
        <p:spPr>
          <a:xfrm>
            <a:off x="5860018" y="2804279"/>
            <a:ext cx="2910483" cy="694373"/>
          </a:xfrm>
          <a:prstGeom prst="rect">
            <a:avLst/>
          </a:prstGeom>
          <a:noFill/>
          <a:ln/>
        </p:spPr>
        <p:txBody>
          <a:bodyPr wrap="square" rtlCol="0" anchor="t"/>
          <a:lstStyle/>
          <a:p>
            <a:pPr marL="0" indent="0">
              <a:lnSpc>
                <a:spcPts val="2734"/>
              </a:lnSpc>
              <a:buNone/>
            </a:pPr>
            <a:r>
              <a:rPr lang="en-US" sz="2187" dirty="0">
                <a:solidFill>
                  <a:srgbClr val="EBECEF"/>
                </a:solidFill>
                <a:latin typeface="Fraunces" pitchFamily="34" charset="0"/>
                <a:ea typeface="Fraunces" pitchFamily="34" charset="-122"/>
                <a:cs typeface="Fraunces" pitchFamily="34" charset="-120"/>
              </a:rPr>
              <a:t>Capacidade de Lidar com Pressão</a:t>
            </a:r>
            <a:endParaRPr lang="en-US" sz="2187" dirty="0"/>
          </a:p>
        </p:txBody>
      </p:sp>
      <p:sp>
        <p:nvSpPr>
          <p:cNvPr id="10" name="Text 8"/>
          <p:cNvSpPr/>
          <p:nvPr/>
        </p:nvSpPr>
        <p:spPr>
          <a:xfrm>
            <a:off x="5860018" y="3720822"/>
            <a:ext cx="2910483" cy="2487811"/>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Em uma situação de crise, a minha resiliência me permitiu manter a calma e tomar decisões rápidas e eficazes, salvando a implementação do projeto.</a:t>
            </a:r>
            <a:endParaRPr lang="en-US" sz="1750" dirty="0"/>
          </a:p>
        </p:txBody>
      </p:sp>
      <p:sp>
        <p:nvSpPr>
          <p:cNvPr id="11" name="Shape 9"/>
          <p:cNvSpPr/>
          <p:nvPr/>
        </p:nvSpPr>
        <p:spPr>
          <a:xfrm>
            <a:off x="9222462" y="2574488"/>
            <a:ext cx="3370064" cy="4219337"/>
          </a:xfrm>
          <a:prstGeom prst="roundRect">
            <a:avLst>
              <a:gd name="adj" fmla="val 1628"/>
            </a:avLst>
          </a:prstGeom>
          <a:solidFill>
            <a:srgbClr val="283157"/>
          </a:solidFill>
          <a:ln w="7620">
            <a:solidFill>
              <a:srgbClr val="303B69"/>
            </a:solidFill>
            <a:prstDash val="solid"/>
          </a:ln>
        </p:spPr>
        <p:txBody>
          <a:bodyPr/>
          <a:lstStyle/>
          <a:p>
            <a:endParaRPr lang="en-US"/>
          </a:p>
        </p:txBody>
      </p:sp>
      <p:sp>
        <p:nvSpPr>
          <p:cNvPr id="12" name="Text 10"/>
          <p:cNvSpPr/>
          <p:nvPr/>
        </p:nvSpPr>
        <p:spPr>
          <a:xfrm>
            <a:off x="9452253" y="2804279"/>
            <a:ext cx="2221944" cy="347186"/>
          </a:xfrm>
          <a:prstGeom prst="rect">
            <a:avLst/>
          </a:prstGeom>
          <a:noFill/>
          <a:ln/>
        </p:spPr>
        <p:txBody>
          <a:bodyPr wrap="none" rtlCol="0" anchor="t"/>
          <a:lstStyle/>
          <a:p>
            <a:pPr marL="0" indent="0">
              <a:lnSpc>
                <a:spcPts val="2734"/>
              </a:lnSpc>
              <a:buNone/>
            </a:pPr>
            <a:r>
              <a:rPr lang="en-US" sz="2187" dirty="0">
                <a:solidFill>
                  <a:srgbClr val="EBECEF"/>
                </a:solidFill>
                <a:latin typeface="Fraunces" pitchFamily="34" charset="0"/>
                <a:ea typeface="Fraunces" pitchFamily="34" charset="-122"/>
                <a:cs typeface="Fraunces" pitchFamily="34" charset="-120"/>
              </a:rPr>
              <a:t>Auto-Motivação</a:t>
            </a:r>
            <a:endParaRPr lang="en-US" sz="2187" dirty="0"/>
          </a:p>
        </p:txBody>
      </p:sp>
      <p:sp>
        <p:nvSpPr>
          <p:cNvPr id="13" name="Text 11"/>
          <p:cNvSpPr/>
          <p:nvPr/>
        </p:nvSpPr>
        <p:spPr>
          <a:xfrm>
            <a:off x="9452253" y="3373636"/>
            <a:ext cx="2910483" cy="2487811"/>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Estabeleci metas pessoais para aprendizagem contínua e aprimoramento das minhas habilidades, e consegui cumprir todas com sucesso.</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80E26"/>
          </a:solidFill>
          <a:ln/>
        </p:spPr>
        <p:txBody>
          <a:bodyPr/>
          <a:lstStyle/>
          <a:p>
            <a:endParaRPr lang="en-US"/>
          </a:p>
        </p:txBody>
      </p:sp>
      <p:sp>
        <p:nvSpPr>
          <p:cNvPr id="4" name="Text 2"/>
          <p:cNvSpPr/>
          <p:nvPr/>
        </p:nvSpPr>
        <p:spPr>
          <a:xfrm>
            <a:off x="2037993" y="685919"/>
            <a:ext cx="5341620"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Trabalho em Equipe</a:t>
            </a:r>
            <a:endParaRPr lang="en-US" sz="4374" dirty="0"/>
          </a:p>
        </p:txBody>
      </p:sp>
      <p:pic>
        <p:nvPicPr>
          <p:cNvPr id="5" name="Image 0" descr="preencoded.png"/>
          <p:cNvPicPr>
            <a:picLocks noChangeAspect="1"/>
          </p:cNvPicPr>
          <p:nvPr/>
        </p:nvPicPr>
        <p:blipFill>
          <a:blip r:embed="rId3"/>
          <a:stretch>
            <a:fillRect/>
          </a:stretch>
        </p:blipFill>
        <p:spPr>
          <a:xfrm>
            <a:off x="2037993" y="1824633"/>
            <a:ext cx="3295888" cy="2036921"/>
          </a:xfrm>
          <a:prstGeom prst="rect">
            <a:avLst/>
          </a:prstGeom>
        </p:spPr>
      </p:pic>
      <p:sp>
        <p:nvSpPr>
          <p:cNvPr id="6" name="Text 3"/>
          <p:cNvSpPr/>
          <p:nvPr/>
        </p:nvSpPr>
        <p:spPr>
          <a:xfrm>
            <a:off x="2037993" y="4139208"/>
            <a:ext cx="3295888" cy="694373"/>
          </a:xfrm>
          <a:prstGeom prst="rect">
            <a:avLst/>
          </a:prstGeom>
          <a:noFill/>
          <a:ln/>
        </p:spPr>
        <p:txBody>
          <a:bodyPr wrap="square" rtlCol="0" anchor="t"/>
          <a:lstStyle/>
          <a:p>
            <a:pPr marL="0" indent="0" algn="l">
              <a:lnSpc>
                <a:spcPts val="2734"/>
              </a:lnSpc>
              <a:buNone/>
            </a:pPr>
            <a:r>
              <a:rPr lang="en-US" sz="2187" dirty="0">
                <a:solidFill>
                  <a:srgbClr val="FFFFFF"/>
                </a:solidFill>
                <a:latin typeface="Fraunces" pitchFamily="34" charset="0"/>
                <a:ea typeface="Fraunces" pitchFamily="34" charset="-122"/>
                <a:cs typeface="Fraunces" pitchFamily="34" charset="-120"/>
              </a:rPr>
              <a:t>Colaboração Multidisciplinar</a:t>
            </a:r>
            <a:endParaRPr lang="en-US" sz="2187" dirty="0"/>
          </a:p>
        </p:txBody>
      </p:sp>
      <p:sp>
        <p:nvSpPr>
          <p:cNvPr id="7" name="Text 4"/>
          <p:cNvSpPr/>
          <p:nvPr/>
        </p:nvSpPr>
        <p:spPr>
          <a:xfrm>
            <a:off x="2037993" y="5055751"/>
            <a:ext cx="3295888" cy="2487811"/>
          </a:xfrm>
          <a:prstGeom prst="rect">
            <a:avLst/>
          </a:prstGeom>
          <a:noFill/>
          <a:ln/>
        </p:spPr>
        <p:txBody>
          <a:bodyPr wrap="square" rtlCol="0" anchor="t"/>
          <a:lstStyle/>
          <a:p>
            <a:pPr marL="0" indent="0" algn="l">
              <a:lnSpc>
                <a:spcPts val="2799"/>
              </a:lnSpc>
              <a:buNone/>
            </a:pPr>
            <a:r>
              <a:rPr lang="en-US" sz="1750" dirty="0">
                <a:solidFill>
                  <a:srgbClr val="EBECEF"/>
                </a:solidFill>
                <a:latin typeface="Epilogue" pitchFamily="34" charset="0"/>
                <a:ea typeface="Epilogue" pitchFamily="34" charset="-122"/>
                <a:cs typeface="Epilogue" pitchFamily="34" charset="-120"/>
              </a:rPr>
              <a:t>Trabalhei em um projeto de desenvolvimento de software com uma equipe multidisciplinar, onde aprendi a valorizar contribuições distintas para alcance dos objetivos.</a:t>
            </a:r>
            <a:endParaRPr lang="en-US" sz="1750" dirty="0"/>
          </a:p>
        </p:txBody>
      </p:sp>
      <p:pic>
        <p:nvPicPr>
          <p:cNvPr id="8" name="Image 1" descr="preencoded.png"/>
          <p:cNvPicPr>
            <a:picLocks noChangeAspect="1"/>
          </p:cNvPicPr>
          <p:nvPr/>
        </p:nvPicPr>
        <p:blipFill>
          <a:blip r:embed="rId4"/>
          <a:stretch>
            <a:fillRect/>
          </a:stretch>
        </p:blipFill>
        <p:spPr>
          <a:xfrm>
            <a:off x="5667137" y="1824633"/>
            <a:ext cx="3296007" cy="2037040"/>
          </a:xfrm>
          <a:prstGeom prst="rect">
            <a:avLst/>
          </a:prstGeom>
        </p:spPr>
      </p:pic>
      <p:sp>
        <p:nvSpPr>
          <p:cNvPr id="9" name="Text 5"/>
          <p:cNvSpPr/>
          <p:nvPr/>
        </p:nvSpPr>
        <p:spPr>
          <a:xfrm>
            <a:off x="5667137" y="4139327"/>
            <a:ext cx="2221944" cy="347186"/>
          </a:xfrm>
          <a:prstGeom prst="rect">
            <a:avLst/>
          </a:prstGeom>
          <a:noFill/>
          <a:ln/>
        </p:spPr>
        <p:txBody>
          <a:bodyPr wrap="none" rtlCol="0" anchor="t"/>
          <a:lstStyle/>
          <a:p>
            <a:pPr marL="0" indent="0" algn="l">
              <a:lnSpc>
                <a:spcPts val="2734"/>
              </a:lnSpc>
              <a:buNone/>
            </a:pPr>
            <a:r>
              <a:rPr lang="en-US" sz="2187" dirty="0">
                <a:solidFill>
                  <a:srgbClr val="FFFFFF"/>
                </a:solidFill>
                <a:latin typeface="Fraunces" pitchFamily="34" charset="0"/>
                <a:ea typeface="Fraunces" pitchFamily="34" charset="-122"/>
                <a:cs typeface="Fraunces" pitchFamily="34" charset="-120"/>
              </a:rPr>
              <a:t>Brainstorming</a:t>
            </a:r>
            <a:endParaRPr lang="en-US" sz="2187" dirty="0"/>
          </a:p>
        </p:txBody>
      </p:sp>
      <p:sp>
        <p:nvSpPr>
          <p:cNvPr id="10" name="Text 6"/>
          <p:cNvSpPr/>
          <p:nvPr/>
        </p:nvSpPr>
        <p:spPr>
          <a:xfrm>
            <a:off x="5667137" y="4708684"/>
            <a:ext cx="3296007" cy="2487811"/>
          </a:xfrm>
          <a:prstGeom prst="rect">
            <a:avLst/>
          </a:prstGeom>
          <a:noFill/>
          <a:ln/>
        </p:spPr>
        <p:txBody>
          <a:bodyPr wrap="square" rtlCol="0" anchor="t"/>
          <a:lstStyle/>
          <a:p>
            <a:pPr marL="0" indent="0" algn="l">
              <a:lnSpc>
                <a:spcPts val="2799"/>
              </a:lnSpc>
              <a:buNone/>
            </a:pPr>
            <a:r>
              <a:rPr lang="en-US" sz="1750" dirty="0">
                <a:solidFill>
                  <a:srgbClr val="EBECEF"/>
                </a:solidFill>
                <a:latin typeface="Epilogue" pitchFamily="34" charset="0"/>
                <a:ea typeface="Epilogue" pitchFamily="34" charset="-122"/>
                <a:cs typeface="Epilogue" pitchFamily="34" charset="-120"/>
              </a:rPr>
              <a:t>Promovi uma sessão de brainstorming em equipe para gerar ideias inovadoras e soluções criativas para o desafio do projeto, o que resultou em um protótipo bem-sucedido.</a:t>
            </a:r>
            <a:endParaRPr lang="en-US" sz="1750" dirty="0"/>
          </a:p>
        </p:txBody>
      </p:sp>
      <p:pic>
        <p:nvPicPr>
          <p:cNvPr id="11" name="Image 2" descr="preencoded.png"/>
          <p:cNvPicPr>
            <a:picLocks noChangeAspect="1"/>
          </p:cNvPicPr>
          <p:nvPr/>
        </p:nvPicPr>
        <p:blipFill>
          <a:blip r:embed="rId5"/>
          <a:stretch>
            <a:fillRect/>
          </a:stretch>
        </p:blipFill>
        <p:spPr>
          <a:xfrm>
            <a:off x="9296400" y="1824633"/>
            <a:ext cx="3296007" cy="2037040"/>
          </a:xfrm>
          <a:prstGeom prst="rect">
            <a:avLst/>
          </a:prstGeom>
        </p:spPr>
      </p:pic>
      <p:sp>
        <p:nvSpPr>
          <p:cNvPr id="12" name="Text 7"/>
          <p:cNvSpPr/>
          <p:nvPr/>
        </p:nvSpPr>
        <p:spPr>
          <a:xfrm>
            <a:off x="9296400" y="4139327"/>
            <a:ext cx="3296007" cy="694373"/>
          </a:xfrm>
          <a:prstGeom prst="rect">
            <a:avLst/>
          </a:prstGeom>
          <a:noFill/>
          <a:ln/>
        </p:spPr>
        <p:txBody>
          <a:bodyPr wrap="square" rtlCol="0" anchor="t"/>
          <a:lstStyle/>
          <a:p>
            <a:pPr marL="0" indent="0" algn="l">
              <a:lnSpc>
                <a:spcPts val="2734"/>
              </a:lnSpc>
              <a:buNone/>
            </a:pPr>
            <a:r>
              <a:rPr lang="en-US" sz="2187" dirty="0">
                <a:solidFill>
                  <a:srgbClr val="FFFFFF"/>
                </a:solidFill>
                <a:latin typeface="Fraunces" pitchFamily="34" charset="0"/>
                <a:ea typeface="Fraunces" pitchFamily="34" charset="-122"/>
                <a:cs typeface="Fraunces" pitchFamily="34" charset="-120"/>
              </a:rPr>
              <a:t>Celebração e Agradecimento</a:t>
            </a:r>
            <a:endParaRPr lang="en-US" sz="2187" dirty="0"/>
          </a:p>
        </p:txBody>
      </p:sp>
      <p:sp>
        <p:nvSpPr>
          <p:cNvPr id="13" name="Text 8"/>
          <p:cNvSpPr/>
          <p:nvPr/>
        </p:nvSpPr>
        <p:spPr>
          <a:xfrm>
            <a:off x="9296400" y="5055870"/>
            <a:ext cx="3296007" cy="1777008"/>
          </a:xfrm>
          <a:prstGeom prst="rect">
            <a:avLst/>
          </a:prstGeom>
          <a:noFill/>
          <a:ln/>
        </p:spPr>
        <p:txBody>
          <a:bodyPr wrap="square" rtlCol="0" anchor="t"/>
          <a:lstStyle/>
          <a:p>
            <a:pPr marL="0" indent="0" algn="l">
              <a:lnSpc>
                <a:spcPts val="2799"/>
              </a:lnSpc>
              <a:buNone/>
            </a:pPr>
            <a:r>
              <a:rPr lang="en-US" sz="1750" dirty="0">
                <a:solidFill>
                  <a:srgbClr val="EBECEF"/>
                </a:solidFill>
                <a:latin typeface="Epilogue" pitchFamily="34" charset="0"/>
                <a:ea typeface="Epilogue" pitchFamily="34" charset="-122"/>
                <a:cs typeface="Epilogue" pitchFamily="34" charset="-120"/>
              </a:rPr>
              <a:t>Celebrei a conclusão de um projeto bem-sucedido e agradeci minha equipe pelo trabalho em equipe, que foi fundamental para o sucesso.</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80E26"/>
          </a:solidFill>
          <a:ln/>
        </p:spPr>
        <p:txBody>
          <a:bodyPr/>
          <a:lstStyle/>
          <a:p>
            <a:endParaRPr lang="en-US"/>
          </a:p>
        </p:txBody>
      </p:sp>
      <p:sp>
        <p:nvSpPr>
          <p:cNvPr id="4" name="Text 2"/>
          <p:cNvSpPr/>
          <p:nvPr/>
        </p:nvSpPr>
        <p:spPr>
          <a:xfrm>
            <a:off x="2517696" y="555427"/>
            <a:ext cx="4274820" cy="631150"/>
          </a:xfrm>
          <a:prstGeom prst="rect">
            <a:avLst/>
          </a:prstGeom>
          <a:noFill/>
          <a:ln/>
        </p:spPr>
        <p:txBody>
          <a:bodyPr wrap="none" rtlCol="0" anchor="t"/>
          <a:lstStyle/>
          <a:p>
            <a:pPr marL="0" indent="0">
              <a:lnSpc>
                <a:spcPts val="4970"/>
              </a:lnSpc>
              <a:buNone/>
            </a:pPr>
            <a:r>
              <a:rPr lang="en-US" sz="3976" dirty="0">
                <a:solidFill>
                  <a:srgbClr val="FFFFFF"/>
                </a:solidFill>
                <a:latin typeface="Fraunces" pitchFamily="34" charset="0"/>
                <a:ea typeface="Fraunces" pitchFamily="34" charset="-122"/>
                <a:cs typeface="Fraunces" pitchFamily="34" charset="-120"/>
              </a:rPr>
              <a:t>Ética no Trabalho</a:t>
            </a:r>
            <a:endParaRPr lang="en-US" sz="3976" dirty="0"/>
          </a:p>
        </p:txBody>
      </p:sp>
      <p:sp>
        <p:nvSpPr>
          <p:cNvPr id="5" name="Shape 3"/>
          <p:cNvSpPr/>
          <p:nvPr/>
        </p:nvSpPr>
        <p:spPr>
          <a:xfrm>
            <a:off x="2517696" y="4633317"/>
            <a:ext cx="9594890" cy="40362"/>
          </a:xfrm>
          <a:prstGeom prst="rect">
            <a:avLst/>
          </a:prstGeom>
          <a:solidFill>
            <a:srgbClr val="303B69"/>
          </a:solidFill>
          <a:ln/>
        </p:spPr>
        <p:txBody>
          <a:bodyPr/>
          <a:lstStyle/>
          <a:p>
            <a:endParaRPr lang="en-US"/>
          </a:p>
        </p:txBody>
      </p:sp>
      <p:sp>
        <p:nvSpPr>
          <p:cNvPr id="6" name="Shape 4"/>
          <p:cNvSpPr/>
          <p:nvPr/>
        </p:nvSpPr>
        <p:spPr>
          <a:xfrm>
            <a:off x="4845665" y="4633317"/>
            <a:ext cx="40362" cy="706993"/>
          </a:xfrm>
          <a:prstGeom prst="rect">
            <a:avLst/>
          </a:prstGeom>
          <a:solidFill>
            <a:srgbClr val="303B69"/>
          </a:solidFill>
          <a:ln/>
        </p:spPr>
        <p:txBody>
          <a:bodyPr/>
          <a:lstStyle/>
          <a:p>
            <a:endParaRPr lang="en-US"/>
          </a:p>
        </p:txBody>
      </p:sp>
      <p:sp>
        <p:nvSpPr>
          <p:cNvPr id="7" name="Shape 5"/>
          <p:cNvSpPr/>
          <p:nvPr/>
        </p:nvSpPr>
        <p:spPr>
          <a:xfrm>
            <a:off x="4638675" y="4406146"/>
            <a:ext cx="454462" cy="454462"/>
          </a:xfrm>
          <a:prstGeom prst="roundRect">
            <a:avLst>
              <a:gd name="adj" fmla="val 12072"/>
            </a:avLst>
          </a:prstGeom>
          <a:solidFill>
            <a:srgbClr val="283157"/>
          </a:solidFill>
          <a:ln w="7620">
            <a:solidFill>
              <a:srgbClr val="303B69"/>
            </a:solidFill>
            <a:prstDash val="solid"/>
          </a:ln>
        </p:spPr>
        <p:txBody>
          <a:bodyPr/>
          <a:lstStyle/>
          <a:p>
            <a:endParaRPr lang="en-US"/>
          </a:p>
        </p:txBody>
      </p:sp>
      <p:sp>
        <p:nvSpPr>
          <p:cNvPr id="8" name="Text 6"/>
          <p:cNvSpPr/>
          <p:nvPr/>
        </p:nvSpPr>
        <p:spPr>
          <a:xfrm>
            <a:off x="4797266" y="4444008"/>
            <a:ext cx="137160" cy="378738"/>
          </a:xfrm>
          <a:prstGeom prst="rect">
            <a:avLst/>
          </a:prstGeom>
          <a:noFill/>
          <a:ln/>
        </p:spPr>
        <p:txBody>
          <a:bodyPr wrap="none" rtlCol="0" anchor="t"/>
          <a:lstStyle/>
          <a:p>
            <a:pPr marL="0" indent="0" algn="ctr">
              <a:lnSpc>
                <a:spcPts val="2982"/>
              </a:lnSpc>
              <a:buNone/>
            </a:pPr>
            <a:r>
              <a:rPr lang="en-US" sz="2386" dirty="0">
                <a:solidFill>
                  <a:srgbClr val="EBECEF"/>
                </a:solidFill>
                <a:latin typeface="Fraunces" pitchFamily="34" charset="0"/>
                <a:ea typeface="Fraunces" pitchFamily="34" charset="-122"/>
                <a:cs typeface="Fraunces" pitchFamily="34" charset="-120"/>
              </a:rPr>
              <a:t>1</a:t>
            </a:r>
            <a:endParaRPr lang="en-US" sz="2386" dirty="0"/>
          </a:p>
        </p:txBody>
      </p:sp>
      <p:sp>
        <p:nvSpPr>
          <p:cNvPr id="9" name="Text 7"/>
          <p:cNvSpPr/>
          <p:nvPr/>
        </p:nvSpPr>
        <p:spPr>
          <a:xfrm>
            <a:off x="3265646" y="5542240"/>
            <a:ext cx="3200400" cy="315635"/>
          </a:xfrm>
          <a:prstGeom prst="rect">
            <a:avLst/>
          </a:prstGeom>
          <a:noFill/>
          <a:ln/>
        </p:spPr>
        <p:txBody>
          <a:bodyPr wrap="none" rtlCol="0" anchor="t"/>
          <a:lstStyle/>
          <a:p>
            <a:pPr marL="0" indent="0" algn="ctr">
              <a:lnSpc>
                <a:spcPts val="2485"/>
              </a:lnSpc>
              <a:buNone/>
            </a:pPr>
            <a:r>
              <a:rPr lang="en-US" sz="1988" dirty="0">
                <a:solidFill>
                  <a:srgbClr val="EBECEF"/>
                </a:solidFill>
                <a:latin typeface="Fraunces" pitchFamily="34" charset="0"/>
                <a:ea typeface="Fraunces" pitchFamily="34" charset="-122"/>
                <a:cs typeface="Fraunces" pitchFamily="34" charset="-120"/>
              </a:rPr>
              <a:t>Tomada de Decisões Éticas</a:t>
            </a:r>
            <a:endParaRPr lang="en-US" sz="1988" dirty="0"/>
          </a:p>
        </p:txBody>
      </p:sp>
      <p:sp>
        <p:nvSpPr>
          <p:cNvPr id="10" name="Text 8"/>
          <p:cNvSpPr/>
          <p:nvPr/>
        </p:nvSpPr>
        <p:spPr>
          <a:xfrm>
            <a:off x="2719626" y="6059805"/>
            <a:ext cx="4292560" cy="1293019"/>
          </a:xfrm>
          <a:prstGeom prst="rect">
            <a:avLst/>
          </a:prstGeom>
          <a:noFill/>
          <a:ln/>
        </p:spPr>
        <p:txBody>
          <a:bodyPr wrap="square" rtlCol="0" anchor="t"/>
          <a:lstStyle/>
          <a:p>
            <a:pPr marL="0" indent="0" algn="ctr">
              <a:lnSpc>
                <a:spcPts val="2545"/>
              </a:lnSpc>
              <a:buNone/>
            </a:pPr>
            <a:r>
              <a:rPr lang="en-US" sz="1591" dirty="0">
                <a:solidFill>
                  <a:srgbClr val="EBECEF"/>
                </a:solidFill>
                <a:latin typeface="Epilogue" pitchFamily="34" charset="0"/>
                <a:ea typeface="Epilogue" pitchFamily="34" charset="-122"/>
                <a:cs typeface="Epilogue" pitchFamily="34" charset="-120"/>
              </a:rPr>
              <a:t>Enfrentei uma situação difícil em que tive que tomar uma decisão ética em benefício da empresa, lidando com possíveis conflitos de interesses.</a:t>
            </a:r>
            <a:endParaRPr lang="en-US" sz="1591" dirty="0"/>
          </a:p>
        </p:txBody>
      </p:sp>
      <p:sp>
        <p:nvSpPr>
          <p:cNvPr id="11" name="Shape 9"/>
          <p:cNvSpPr/>
          <p:nvPr/>
        </p:nvSpPr>
        <p:spPr>
          <a:xfrm>
            <a:off x="7294900" y="3926324"/>
            <a:ext cx="40362" cy="706993"/>
          </a:xfrm>
          <a:prstGeom prst="rect">
            <a:avLst/>
          </a:prstGeom>
          <a:solidFill>
            <a:srgbClr val="303B69"/>
          </a:solidFill>
          <a:ln/>
        </p:spPr>
        <p:txBody>
          <a:bodyPr/>
          <a:lstStyle/>
          <a:p>
            <a:endParaRPr lang="en-US"/>
          </a:p>
        </p:txBody>
      </p:sp>
      <p:sp>
        <p:nvSpPr>
          <p:cNvPr id="12" name="Shape 10"/>
          <p:cNvSpPr/>
          <p:nvPr/>
        </p:nvSpPr>
        <p:spPr>
          <a:xfrm>
            <a:off x="7087910" y="4406146"/>
            <a:ext cx="454462" cy="454462"/>
          </a:xfrm>
          <a:prstGeom prst="roundRect">
            <a:avLst>
              <a:gd name="adj" fmla="val 12072"/>
            </a:avLst>
          </a:prstGeom>
          <a:solidFill>
            <a:srgbClr val="283157"/>
          </a:solidFill>
          <a:ln w="7620">
            <a:solidFill>
              <a:srgbClr val="303B69"/>
            </a:solidFill>
            <a:prstDash val="solid"/>
          </a:ln>
        </p:spPr>
        <p:txBody>
          <a:bodyPr/>
          <a:lstStyle/>
          <a:p>
            <a:endParaRPr lang="en-US"/>
          </a:p>
        </p:txBody>
      </p:sp>
      <p:sp>
        <p:nvSpPr>
          <p:cNvPr id="13" name="Text 11"/>
          <p:cNvSpPr/>
          <p:nvPr/>
        </p:nvSpPr>
        <p:spPr>
          <a:xfrm>
            <a:off x="7223641" y="4444008"/>
            <a:ext cx="182880" cy="378738"/>
          </a:xfrm>
          <a:prstGeom prst="rect">
            <a:avLst/>
          </a:prstGeom>
          <a:noFill/>
          <a:ln/>
        </p:spPr>
        <p:txBody>
          <a:bodyPr wrap="none" rtlCol="0" anchor="t"/>
          <a:lstStyle/>
          <a:p>
            <a:pPr marL="0" indent="0" algn="ctr">
              <a:lnSpc>
                <a:spcPts val="2982"/>
              </a:lnSpc>
              <a:buNone/>
            </a:pPr>
            <a:r>
              <a:rPr lang="en-US" sz="2386" dirty="0">
                <a:solidFill>
                  <a:srgbClr val="EBECEF"/>
                </a:solidFill>
                <a:latin typeface="Fraunces" pitchFamily="34" charset="0"/>
                <a:ea typeface="Fraunces" pitchFamily="34" charset="-122"/>
                <a:cs typeface="Fraunces" pitchFamily="34" charset="-120"/>
              </a:rPr>
              <a:t>2</a:t>
            </a:r>
            <a:endParaRPr lang="en-US" sz="2386" dirty="0"/>
          </a:p>
        </p:txBody>
      </p:sp>
      <p:sp>
        <p:nvSpPr>
          <p:cNvPr id="14" name="Text 12"/>
          <p:cNvSpPr/>
          <p:nvPr/>
        </p:nvSpPr>
        <p:spPr>
          <a:xfrm>
            <a:off x="6229231" y="1590556"/>
            <a:ext cx="2171700" cy="315635"/>
          </a:xfrm>
          <a:prstGeom prst="rect">
            <a:avLst/>
          </a:prstGeom>
          <a:noFill/>
          <a:ln/>
        </p:spPr>
        <p:txBody>
          <a:bodyPr wrap="none" rtlCol="0" anchor="t"/>
          <a:lstStyle/>
          <a:p>
            <a:pPr marL="0" indent="0" algn="ctr">
              <a:lnSpc>
                <a:spcPts val="2485"/>
              </a:lnSpc>
              <a:buNone/>
            </a:pPr>
            <a:r>
              <a:rPr lang="en-US" sz="1988" dirty="0">
                <a:solidFill>
                  <a:srgbClr val="EBECEF"/>
                </a:solidFill>
                <a:latin typeface="Fraunces" pitchFamily="34" charset="0"/>
                <a:ea typeface="Fraunces" pitchFamily="34" charset="-122"/>
                <a:cs typeface="Fraunces" pitchFamily="34" charset="-120"/>
              </a:rPr>
              <a:t>Confidencialidade</a:t>
            </a:r>
            <a:endParaRPr lang="en-US" sz="1988" dirty="0"/>
          </a:p>
        </p:txBody>
      </p:sp>
      <p:sp>
        <p:nvSpPr>
          <p:cNvPr id="15" name="Text 13"/>
          <p:cNvSpPr/>
          <p:nvPr/>
        </p:nvSpPr>
        <p:spPr>
          <a:xfrm>
            <a:off x="5168741" y="2108121"/>
            <a:ext cx="4292679" cy="1616273"/>
          </a:xfrm>
          <a:prstGeom prst="rect">
            <a:avLst/>
          </a:prstGeom>
          <a:noFill/>
          <a:ln/>
        </p:spPr>
        <p:txBody>
          <a:bodyPr wrap="square" rtlCol="0" anchor="t"/>
          <a:lstStyle/>
          <a:p>
            <a:pPr marL="0" indent="0" algn="ctr">
              <a:lnSpc>
                <a:spcPts val="2545"/>
              </a:lnSpc>
              <a:buNone/>
            </a:pPr>
            <a:r>
              <a:rPr lang="en-US" sz="1591" dirty="0">
                <a:solidFill>
                  <a:srgbClr val="EBECEF"/>
                </a:solidFill>
                <a:latin typeface="Epilogue" pitchFamily="34" charset="0"/>
                <a:ea typeface="Epilogue" pitchFamily="34" charset="-122"/>
                <a:cs typeface="Epilogue" pitchFamily="34" charset="-120"/>
              </a:rPr>
              <a:t>Respeitei a confidencialidade das informações obtidas no trabalho, protegendo os interesses dos nossos clientes e garantindo a integridade das informações da empresa.</a:t>
            </a:r>
            <a:endParaRPr lang="en-US" sz="1591" dirty="0"/>
          </a:p>
        </p:txBody>
      </p:sp>
      <p:sp>
        <p:nvSpPr>
          <p:cNvPr id="16" name="Shape 14"/>
          <p:cNvSpPr/>
          <p:nvPr/>
        </p:nvSpPr>
        <p:spPr>
          <a:xfrm>
            <a:off x="9744135" y="4633317"/>
            <a:ext cx="40362" cy="706993"/>
          </a:xfrm>
          <a:prstGeom prst="rect">
            <a:avLst/>
          </a:prstGeom>
          <a:solidFill>
            <a:srgbClr val="303B69"/>
          </a:solidFill>
          <a:ln/>
        </p:spPr>
        <p:txBody>
          <a:bodyPr/>
          <a:lstStyle/>
          <a:p>
            <a:endParaRPr lang="en-US"/>
          </a:p>
        </p:txBody>
      </p:sp>
      <p:sp>
        <p:nvSpPr>
          <p:cNvPr id="17" name="Shape 15"/>
          <p:cNvSpPr/>
          <p:nvPr/>
        </p:nvSpPr>
        <p:spPr>
          <a:xfrm>
            <a:off x="9537144" y="4406146"/>
            <a:ext cx="454462" cy="454462"/>
          </a:xfrm>
          <a:prstGeom prst="roundRect">
            <a:avLst>
              <a:gd name="adj" fmla="val 12072"/>
            </a:avLst>
          </a:prstGeom>
          <a:solidFill>
            <a:srgbClr val="283157"/>
          </a:solidFill>
          <a:ln w="7620">
            <a:solidFill>
              <a:srgbClr val="303B69"/>
            </a:solidFill>
            <a:prstDash val="solid"/>
          </a:ln>
        </p:spPr>
        <p:txBody>
          <a:bodyPr/>
          <a:lstStyle/>
          <a:p>
            <a:endParaRPr lang="en-US"/>
          </a:p>
        </p:txBody>
      </p:sp>
      <p:sp>
        <p:nvSpPr>
          <p:cNvPr id="18" name="Text 16"/>
          <p:cNvSpPr/>
          <p:nvPr/>
        </p:nvSpPr>
        <p:spPr>
          <a:xfrm>
            <a:off x="9680496" y="4444008"/>
            <a:ext cx="167640" cy="378738"/>
          </a:xfrm>
          <a:prstGeom prst="rect">
            <a:avLst/>
          </a:prstGeom>
          <a:noFill/>
          <a:ln/>
        </p:spPr>
        <p:txBody>
          <a:bodyPr wrap="none" rtlCol="0" anchor="t"/>
          <a:lstStyle/>
          <a:p>
            <a:pPr marL="0" indent="0" algn="ctr">
              <a:lnSpc>
                <a:spcPts val="2982"/>
              </a:lnSpc>
              <a:buNone/>
            </a:pPr>
            <a:r>
              <a:rPr lang="en-US" sz="2386" dirty="0">
                <a:solidFill>
                  <a:srgbClr val="EBECEF"/>
                </a:solidFill>
                <a:latin typeface="Fraunces" pitchFamily="34" charset="0"/>
                <a:ea typeface="Fraunces" pitchFamily="34" charset="-122"/>
                <a:cs typeface="Fraunces" pitchFamily="34" charset="-120"/>
              </a:rPr>
              <a:t>3</a:t>
            </a:r>
            <a:endParaRPr lang="en-US" sz="2386" dirty="0"/>
          </a:p>
        </p:txBody>
      </p:sp>
      <p:sp>
        <p:nvSpPr>
          <p:cNvPr id="19" name="Text 17"/>
          <p:cNvSpPr/>
          <p:nvPr/>
        </p:nvSpPr>
        <p:spPr>
          <a:xfrm>
            <a:off x="8179356" y="5542240"/>
            <a:ext cx="3169920" cy="315635"/>
          </a:xfrm>
          <a:prstGeom prst="rect">
            <a:avLst/>
          </a:prstGeom>
          <a:noFill/>
          <a:ln/>
        </p:spPr>
        <p:txBody>
          <a:bodyPr wrap="none" rtlCol="0" anchor="t"/>
          <a:lstStyle/>
          <a:p>
            <a:pPr marL="0" indent="0" algn="ctr">
              <a:lnSpc>
                <a:spcPts val="2485"/>
              </a:lnSpc>
              <a:buNone/>
            </a:pPr>
            <a:r>
              <a:rPr lang="en-US" sz="1988" dirty="0">
                <a:solidFill>
                  <a:srgbClr val="EBECEF"/>
                </a:solidFill>
                <a:latin typeface="Fraunces" pitchFamily="34" charset="0"/>
                <a:ea typeface="Fraunces" pitchFamily="34" charset="-122"/>
                <a:cs typeface="Fraunces" pitchFamily="34" charset="-120"/>
              </a:rPr>
              <a:t>Combate ao Assédio Moral</a:t>
            </a:r>
            <a:endParaRPr lang="en-US" sz="1988" dirty="0"/>
          </a:p>
        </p:txBody>
      </p:sp>
      <p:sp>
        <p:nvSpPr>
          <p:cNvPr id="20" name="Text 18"/>
          <p:cNvSpPr/>
          <p:nvPr/>
        </p:nvSpPr>
        <p:spPr>
          <a:xfrm>
            <a:off x="7617976" y="6059805"/>
            <a:ext cx="4292679" cy="1616273"/>
          </a:xfrm>
          <a:prstGeom prst="rect">
            <a:avLst/>
          </a:prstGeom>
          <a:noFill/>
          <a:ln/>
        </p:spPr>
        <p:txBody>
          <a:bodyPr wrap="square" rtlCol="0" anchor="t"/>
          <a:lstStyle/>
          <a:p>
            <a:pPr marL="0" indent="0" algn="ctr">
              <a:lnSpc>
                <a:spcPts val="2545"/>
              </a:lnSpc>
              <a:buNone/>
            </a:pPr>
            <a:r>
              <a:rPr lang="en-US" sz="1591" dirty="0">
                <a:solidFill>
                  <a:srgbClr val="EBECEF"/>
                </a:solidFill>
                <a:latin typeface="Epilogue" pitchFamily="34" charset="0"/>
                <a:ea typeface="Epilogue" pitchFamily="34" charset="-122"/>
                <a:cs typeface="Epilogue" pitchFamily="34" charset="-120"/>
              </a:rPr>
              <a:t>Sensibilizei meus colegas sobre a importância do respeito mútuo no ambiente de trabalho, com apoio da liderança, para combater situações de assédio moral no ambiente profissional.</a:t>
            </a:r>
            <a:endParaRPr lang="en-US" sz="159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80E26"/>
          </a:solidFill>
          <a:ln/>
        </p:spPr>
        <p:txBody>
          <a:bodyPr/>
          <a:lstStyle/>
          <a:p>
            <a:endParaRPr lang="en-US"/>
          </a:p>
        </p:txBody>
      </p:sp>
      <p:sp>
        <p:nvSpPr>
          <p:cNvPr id="4" name="Text 2"/>
          <p:cNvSpPr/>
          <p:nvPr/>
        </p:nvSpPr>
        <p:spPr>
          <a:xfrm>
            <a:off x="6273641" y="747355"/>
            <a:ext cx="7569517" cy="1312069"/>
          </a:xfrm>
          <a:prstGeom prst="rect">
            <a:avLst/>
          </a:prstGeom>
          <a:noFill/>
          <a:ln/>
        </p:spPr>
        <p:txBody>
          <a:bodyPr wrap="square" rtlCol="0" anchor="t"/>
          <a:lstStyle/>
          <a:p>
            <a:pPr marL="0" indent="0">
              <a:lnSpc>
                <a:spcPts val="5166"/>
              </a:lnSpc>
              <a:buNone/>
            </a:pPr>
            <a:r>
              <a:rPr lang="en-US" sz="4133" dirty="0">
                <a:solidFill>
                  <a:srgbClr val="FFFFFF"/>
                </a:solidFill>
                <a:latin typeface="Fraunces" pitchFamily="34" charset="0"/>
                <a:ea typeface="Fraunces" pitchFamily="34" charset="-122"/>
                <a:cs typeface="Fraunces" pitchFamily="34" charset="-120"/>
              </a:rPr>
              <a:t>Capacidade de Tomar Decisões</a:t>
            </a:r>
            <a:endParaRPr lang="en-US" sz="4133" dirty="0"/>
          </a:p>
        </p:txBody>
      </p:sp>
      <p:sp>
        <p:nvSpPr>
          <p:cNvPr id="5" name="Shape 3"/>
          <p:cNvSpPr/>
          <p:nvPr/>
        </p:nvSpPr>
        <p:spPr>
          <a:xfrm>
            <a:off x="6273641" y="2538293"/>
            <a:ext cx="472321" cy="472321"/>
          </a:xfrm>
          <a:prstGeom prst="roundRect">
            <a:avLst>
              <a:gd name="adj" fmla="val 11616"/>
            </a:avLst>
          </a:prstGeom>
          <a:solidFill>
            <a:srgbClr val="283157"/>
          </a:solidFill>
          <a:ln w="7620">
            <a:solidFill>
              <a:srgbClr val="303B69"/>
            </a:solidFill>
            <a:prstDash val="solid"/>
          </a:ln>
        </p:spPr>
        <p:txBody>
          <a:bodyPr/>
          <a:lstStyle/>
          <a:p>
            <a:endParaRPr lang="en-US"/>
          </a:p>
        </p:txBody>
      </p:sp>
      <p:sp>
        <p:nvSpPr>
          <p:cNvPr id="6" name="Text 4"/>
          <p:cNvSpPr/>
          <p:nvPr/>
        </p:nvSpPr>
        <p:spPr>
          <a:xfrm>
            <a:off x="6437352" y="2577584"/>
            <a:ext cx="144780" cy="393621"/>
          </a:xfrm>
          <a:prstGeom prst="rect">
            <a:avLst/>
          </a:prstGeom>
          <a:noFill/>
          <a:ln/>
        </p:spPr>
        <p:txBody>
          <a:bodyPr wrap="none" rtlCol="0" anchor="t"/>
          <a:lstStyle/>
          <a:p>
            <a:pPr marL="0" indent="0" algn="ctr">
              <a:lnSpc>
                <a:spcPts val="3100"/>
              </a:lnSpc>
              <a:buNone/>
            </a:pPr>
            <a:r>
              <a:rPr lang="en-US" sz="2480" dirty="0">
                <a:solidFill>
                  <a:srgbClr val="EBECEF"/>
                </a:solidFill>
                <a:latin typeface="Fraunces" pitchFamily="34" charset="0"/>
                <a:ea typeface="Fraunces" pitchFamily="34" charset="-122"/>
                <a:cs typeface="Fraunces" pitchFamily="34" charset="-120"/>
              </a:rPr>
              <a:t>1</a:t>
            </a:r>
            <a:endParaRPr lang="en-US" sz="2480" dirty="0"/>
          </a:p>
        </p:txBody>
      </p:sp>
      <p:sp>
        <p:nvSpPr>
          <p:cNvPr id="7" name="Text 5"/>
          <p:cNvSpPr/>
          <p:nvPr/>
        </p:nvSpPr>
        <p:spPr>
          <a:xfrm>
            <a:off x="6955869" y="2610445"/>
            <a:ext cx="2997637" cy="656034"/>
          </a:xfrm>
          <a:prstGeom prst="rect">
            <a:avLst/>
          </a:prstGeom>
          <a:noFill/>
          <a:ln/>
        </p:spPr>
        <p:txBody>
          <a:bodyPr wrap="square" rtlCol="0" anchor="t"/>
          <a:lstStyle/>
          <a:p>
            <a:pPr marL="0" indent="0">
              <a:lnSpc>
                <a:spcPts val="2583"/>
              </a:lnSpc>
              <a:buNone/>
            </a:pPr>
            <a:r>
              <a:rPr lang="en-US" sz="2066" dirty="0">
                <a:solidFill>
                  <a:srgbClr val="EBECEF"/>
                </a:solidFill>
                <a:latin typeface="Fraunces" pitchFamily="34" charset="0"/>
                <a:ea typeface="Fraunces" pitchFamily="34" charset="-122"/>
                <a:cs typeface="Fraunces" pitchFamily="34" charset="-120"/>
              </a:rPr>
              <a:t>Pesquisa e Análise de Dados</a:t>
            </a:r>
            <a:endParaRPr lang="en-US" sz="2066" dirty="0"/>
          </a:p>
        </p:txBody>
      </p:sp>
      <p:sp>
        <p:nvSpPr>
          <p:cNvPr id="8" name="Text 6"/>
          <p:cNvSpPr/>
          <p:nvPr/>
        </p:nvSpPr>
        <p:spPr>
          <a:xfrm>
            <a:off x="6955869" y="3476387"/>
            <a:ext cx="2997637" cy="2014538"/>
          </a:xfrm>
          <a:prstGeom prst="rect">
            <a:avLst/>
          </a:prstGeom>
          <a:noFill/>
          <a:ln/>
        </p:spPr>
        <p:txBody>
          <a:bodyPr wrap="square" rtlCol="0" anchor="t"/>
          <a:lstStyle/>
          <a:p>
            <a:pPr marL="0" indent="0">
              <a:lnSpc>
                <a:spcPts val="2645"/>
              </a:lnSpc>
              <a:buNone/>
            </a:pPr>
            <a:r>
              <a:rPr lang="en-US" sz="1653" dirty="0">
                <a:solidFill>
                  <a:srgbClr val="EBECEF"/>
                </a:solidFill>
                <a:latin typeface="Epilogue" pitchFamily="34" charset="0"/>
                <a:ea typeface="Epilogue" pitchFamily="34" charset="-122"/>
                <a:cs typeface="Epilogue" pitchFamily="34" charset="-120"/>
              </a:rPr>
              <a:t>Realizei uma análise aprofundada de dados importantes para a tomada de decisões em um projeto, levando em consideração fatores externos e internos.</a:t>
            </a:r>
            <a:endParaRPr lang="en-US" sz="1653" dirty="0"/>
          </a:p>
        </p:txBody>
      </p:sp>
      <p:sp>
        <p:nvSpPr>
          <p:cNvPr id="9" name="Shape 7"/>
          <p:cNvSpPr/>
          <p:nvPr/>
        </p:nvSpPr>
        <p:spPr>
          <a:xfrm>
            <a:off x="10163413" y="2538293"/>
            <a:ext cx="472321" cy="472321"/>
          </a:xfrm>
          <a:prstGeom prst="roundRect">
            <a:avLst>
              <a:gd name="adj" fmla="val 11616"/>
            </a:avLst>
          </a:prstGeom>
          <a:solidFill>
            <a:srgbClr val="283157"/>
          </a:solidFill>
          <a:ln w="7620">
            <a:solidFill>
              <a:srgbClr val="303B69"/>
            </a:solidFill>
            <a:prstDash val="solid"/>
          </a:ln>
        </p:spPr>
        <p:txBody>
          <a:bodyPr/>
          <a:lstStyle/>
          <a:p>
            <a:endParaRPr lang="en-US"/>
          </a:p>
        </p:txBody>
      </p:sp>
      <p:sp>
        <p:nvSpPr>
          <p:cNvPr id="10" name="Text 8"/>
          <p:cNvSpPr/>
          <p:nvPr/>
        </p:nvSpPr>
        <p:spPr>
          <a:xfrm>
            <a:off x="10304264" y="2577584"/>
            <a:ext cx="190500" cy="393621"/>
          </a:xfrm>
          <a:prstGeom prst="rect">
            <a:avLst/>
          </a:prstGeom>
          <a:noFill/>
          <a:ln/>
        </p:spPr>
        <p:txBody>
          <a:bodyPr wrap="none" rtlCol="0" anchor="t"/>
          <a:lstStyle/>
          <a:p>
            <a:pPr marL="0" indent="0" algn="ctr">
              <a:lnSpc>
                <a:spcPts val="3100"/>
              </a:lnSpc>
              <a:buNone/>
            </a:pPr>
            <a:r>
              <a:rPr lang="en-US" sz="2480" dirty="0">
                <a:solidFill>
                  <a:srgbClr val="EBECEF"/>
                </a:solidFill>
                <a:latin typeface="Fraunces" pitchFamily="34" charset="0"/>
                <a:ea typeface="Fraunces" pitchFamily="34" charset="-122"/>
                <a:cs typeface="Fraunces" pitchFamily="34" charset="-120"/>
              </a:rPr>
              <a:t>2</a:t>
            </a:r>
            <a:endParaRPr lang="en-US" sz="2480" dirty="0"/>
          </a:p>
        </p:txBody>
      </p:sp>
      <p:sp>
        <p:nvSpPr>
          <p:cNvPr id="11" name="Text 9"/>
          <p:cNvSpPr/>
          <p:nvPr/>
        </p:nvSpPr>
        <p:spPr>
          <a:xfrm>
            <a:off x="10845641" y="2610445"/>
            <a:ext cx="2099429" cy="328017"/>
          </a:xfrm>
          <a:prstGeom prst="rect">
            <a:avLst/>
          </a:prstGeom>
          <a:noFill/>
          <a:ln/>
        </p:spPr>
        <p:txBody>
          <a:bodyPr wrap="none" rtlCol="0" anchor="t"/>
          <a:lstStyle/>
          <a:p>
            <a:pPr marL="0" indent="0">
              <a:lnSpc>
                <a:spcPts val="2583"/>
              </a:lnSpc>
              <a:buNone/>
            </a:pPr>
            <a:r>
              <a:rPr lang="en-US" sz="2066" dirty="0">
                <a:solidFill>
                  <a:srgbClr val="EBECEF"/>
                </a:solidFill>
                <a:latin typeface="Fraunces" pitchFamily="34" charset="0"/>
                <a:ea typeface="Fraunces" pitchFamily="34" charset="-122"/>
                <a:cs typeface="Fraunces" pitchFamily="34" charset="-120"/>
              </a:rPr>
              <a:t>Plano de Ação</a:t>
            </a:r>
            <a:endParaRPr lang="en-US" sz="2066" dirty="0"/>
          </a:p>
        </p:txBody>
      </p:sp>
      <p:sp>
        <p:nvSpPr>
          <p:cNvPr id="12" name="Text 10"/>
          <p:cNvSpPr/>
          <p:nvPr/>
        </p:nvSpPr>
        <p:spPr>
          <a:xfrm>
            <a:off x="10845641" y="3148370"/>
            <a:ext cx="2997637" cy="2014538"/>
          </a:xfrm>
          <a:prstGeom prst="rect">
            <a:avLst/>
          </a:prstGeom>
          <a:noFill/>
          <a:ln/>
        </p:spPr>
        <p:txBody>
          <a:bodyPr wrap="square" rtlCol="0" anchor="t"/>
          <a:lstStyle/>
          <a:p>
            <a:pPr marL="0" indent="0">
              <a:lnSpc>
                <a:spcPts val="2645"/>
              </a:lnSpc>
              <a:buNone/>
            </a:pPr>
            <a:r>
              <a:rPr lang="en-US" sz="1653" dirty="0">
                <a:solidFill>
                  <a:srgbClr val="EBECEF"/>
                </a:solidFill>
                <a:latin typeface="Epilogue" pitchFamily="34" charset="0"/>
                <a:ea typeface="Epilogue" pitchFamily="34" charset="-122"/>
                <a:cs typeface="Epilogue" pitchFamily="34" charset="-120"/>
              </a:rPr>
              <a:t>Com base nos resultados da análise dos dados, criei um plano de ação com metas claras e objetivas, que me permitiu tomar decisões mais assertivas.</a:t>
            </a:r>
            <a:endParaRPr lang="en-US" sz="1653" dirty="0"/>
          </a:p>
        </p:txBody>
      </p:sp>
      <p:sp>
        <p:nvSpPr>
          <p:cNvPr id="13" name="Shape 11"/>
          <p:cNvSpPr/>
          <p:nvPr/>
        </p:nvSpPr>
        <p:spPr>
          <a:xfrm>
            <a:off x="6273641" y="5864781"/>
            <a:ext cx="472321" cy="472321"/>
          </a:xfrm>
          <a:prstGeom prst="roundRect">
            <a:avLst>
              <a:gd name="adj" fmla="val 11616"/>
            </a:avLst>
          </a:prstGeom>
          <a:solidFill>
            <a:srgbClr val="283157"/>
          </a:solidFill>
          <a:ln w="7620">
            <a:solidFill>
              <a:srgbClr val="303B69"/>
            </a:solidFill>
            <a:prstDash val="solid"/>
          </a:ln>
        </p:spPr>
        <p:txBody>
          <a:bodyPr/>
          <a:lstStyle/>
          <a:p>
            <a:endParaRPr lang="en-US"/>
          </a:p>
        </p:txBody>
      </p:sp>
      <p:sp>
        <p:nvSpPr>
          <p:cNvPr id="14" name="Text 12"/>
          <p:cNvSpPr/>
          <p:nvPr/>
        </p:nvSpPr>
        <p:spPr>
          <a:xfrm>
            <a:off x="6422112" y="5904071"/>
            <a:ext cx="175260" cy="393621"/>
          </a:xfrm>
          <a:prstGeom prst="rect">
            <a:avLst/>
          </a:prstGeom>
          <a:noFill/>
          <a:ln/>
        </p:spPr>
        <p:txBody>
          <a:bodyPr wrap="none" rtlCol="0" anchor="t"/>
          <a:lstStyle/>
          <a:p>
            <a:pPr marL="0" indent="0" algn="ctr">
              <a:lnSpc>
                <a:spcPts val="3100"/>
              </a:lnSpc>
              <a:buNone/>
            </a:pPr>
            <a:r>
              <a:rPr lang="en-US" sz="2480" dirty="0">
                <a:solidFill>
                  <a:srgbClr val="EBECEF"/>
                </a:solidFill>
                <a:latin typeface="Fraunces" pitchFamily="34" charset="0"/>
                <a:ea typeface="Fraunces" pitchFamily="34" charset="-122"/>
                <a:cs typeface="Fraunces" pitchFamily="34" charset="-120"/>
              </a:rPr>
              <a:t>3</a:t>
            </a:r>
            <a:endParaRPr lang="en-US" sz="2480" dirty="0"/>
          </a:p>
        </p:txBody>
      </p:sp>
      <p:sp>
        <p:nvSpPr>
          <p:cNvPr id="15" name="Text 13"/>
          <p:cNvSpPr/>
          <p:nvPr/>
        </p:nvSpPr>
        <p:spPr>
          <a:xfrm>
            <a:off x="6955869" y="5936933"/>
            <a:ext cx="2179320" cy="328017"/>
          </a:xfrm>
          <a:prstGeom prst="rect">
            <a:avLst/>
          </a:prstGeom>
          <a:noFill/>
          <a:ln/>
        </p:spPr>
        <p:txBody>
          <a:bodyPr wrap="none" rtlCol="0" anchor="t"/>
          <a:lstStyle/>
          <a:p>
            <a:pPr marL="0" indent="0">
              <a:lnSpc>
                <a:spcPts val="2583"/>
              </a:lnSpc>
              <a:buNone/>
            </a:pPr>
            <a:r>
              <a:rPr lang="en-US" sz="2066" dirty="0">
                <a:solidFill>
                  <a:srgbClr val="EBECEF"/>
                </a:solidFill>
                <a:latin typeface="Fraunces" pitchFamily="34" charset="0"/>
                <a:ea typeface="Fraunces" pitchFamily="34" charset="-122"/>
                <a:cs typeface="Fraunces" pitchFamily="34" charset="-120"/>
              </a:rPr>
              <a:t>Feedback Preciso</a:t>
            </a:r>
            <a:endParaRPr lang="en-US" sz="2066" dirty="0"/>
          </a:p>
        </p:txBody>
      </p:sp>
      <p:sp>
        <p:nvSpPr>
          <p:cNvPr id="16" name="Text 14"/>
          <p:cNvSpPr/>
          <p:nvPr/>
        </p:nvSpPr>
        <p:spPr>
          <a:xfrm>
            <a:off x="6955869" y="6474857"/>
            <a:ext cx="6887289" cy="1007269"/>
          </a:xfrm>
          <a:prstGeom prst="rect">
            <a:avLst/>
          </a:prstGeom>
          <a:noFill/>
          <a:ln/>
        </p:spPr>
        <p:txBody>
          <a:bodyPr wrap="square" rtlCol="0" anchor="t"/>
          <a:lstStyle/>
          <a:p>
            <a:pPr marL="0" indent="0">
              <a:lnSpc>
                <a:spcPts val="2645"/>
              </a:lnSpc>
              <a:buNone/>
            </a:pPr>
            <a:r>
              <a:rPr lang="en-US" sz="1653" dirty="0">
                <a:solidFill>
                  <a:srgbClr val="EBECEF"/>
                </a:solidFill>
                <a:latin typeface="Epilogue" pitchFamily="34" charset="0"/>
                <a:ea typeface="Epilogue" pitchFamily="34" charset="-122"/>
                <a:cs typeface="Epilogue" pitchFamily="34" charset="-120"/>
              </a:rPr>
              <a:t>Avaliei as consequências das decisões tomadas e fornece feedback preciso e construtivo, com o intuito de aprimorar processos e evitar erros futuros.</a:t>
            </a:r>
            <a:endParaRPr lang="en-US" sz="1653" dirty="0"/>
          </a:p>
        </p:txBody>
      </p:sp>
      <p:pic>
        <p:nvPicPr>
          <p:cNvPr id="17"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80E26"/>
        </a:solidFill>
        <a:effectLst/>
      </p:bgPr>
    </p:bg>
    <p:spTree>
      <p:nvGrpSpPr>
        <p:cNvPr id="1" name=""/>
        <p:cNvGrpSpPr/>
        <p:nvPr/>
      </p:nvGrpSpPr>
      <p:grpSpPr>
        <a:xfrm>
          <a:off x="0" y="0"/>
          <a:ext cx="0" cy="0"/>
          <a:chOff x="0" y="0"/>
          <a:chExt cx="0" cy="0"/>
        </a:xfrm>
      </p:grpSpPr>
      <p:sp>
        <p:nvSpPr>
          <p:cNvPr id="2" name="Text 2">
            <a:extLst>
              <a:ext uri="{FF2B5EF4-FFF2-40B4-BE49-F238E27FC236}">
                <a16:creationId xmlns:a16="http://schemas.microsoft.com/office/drawing/2014/main" id="{41DA9EB4-5B91-8623-D167-858B9C2F5E39}"/>
              </a:ext>
            </a:extLst>
          </p:cNvPr>
          <p:cNvSpPr/>
          <p:nvPr/>
        </p:nvSpPr>
        <p:spPr>
          <a:xfrm>
            <a:off x="1090375" y="704379"/>
            <a:ext cx="4951372" cy="1160740"/>
          </a:xfrm>
          <a:prstGeom prst="rect">
            <a:avLst/>
          </a:prstGeom>
          <a:noFill/>
          <a:ln/>
        </p:spPr>
        <p:txBody>
          <a:bodyPr wrap="square" rtlCol="0" anchor="t"/>
          <a:lstStyle/>
          <a:p>
            <a:pPr marL="0" indent="0">
              <a:lnSpc>
                <a:spcPts val="6561"/>
              </a:lnSpc>
              <a:buNone/>
            </a:pPr>
            <a:r>
              <a:rPr lang="en-US" sz="5249" dirty="0">
                <a:solidFill>
                  <a:srgbClr val="FFFFFF"/>
                </a:solidFill>
                <a:latin typeface="Fraunces" pitchFamily="34" charset="0"/>
                <a:ea typeface="Fraunces" pitchFamily="34" charset="-122"/>
                <a:cs typeface="Fraunces" pitchFamily="34" charset="-120"/>
              </a:rPr>
              <a:t>Hard Skills</a:t>
            </a:r>
            <a:endParaRPr lang="en-US" sz="5249" dirty="0"/>
          </a:p>
        </p:txBody>
      </p:sp>
      <p:pic>
        <p:nvPicPr>
          <p:cNvPr id="4" name="Imagem 3">
            <a:extLst>
              <a:ext uri="{FF2B5EF4-FFF2-40B4-BE49-F238E27FC236}">
                <a16:creationId xmlns:a16="http://schemas.microsoft.com/office/drawing/2014/main" id="{E5457674-7024-6BA5-A224-EF841AC6AEC5}"/>
              </a:ext>
            </a:extLst>
          </p:cNvPr>
          <p:cNvPicPr>
            <a:picLocks noChangeAspect="1"/>
          </p:cNvPicPr>
          <p:nvPr/>
        </p:nvPicPr>
        <p:blipFill>
          <a:blip r:embed="rId2"/>
          <a:stretch>
            <a:fillRect/>
          </a:stretch>
        </p:blipFill>
        <p:spPr>
          <a:xfrm>
            <a:off x="837184" y="2118732"/>
            <a:ext cx="5204563" cy="399213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6" name="CaixaDeTexto 5">
            <a:extLst>
              <a:ext uri="{FF2B5EF4-FFF2-40B4-BE49-F238E27FC236}">
                <a16:creationId xmlns:a16="http://schemas.microsoft.com/office/drawing/2014/main" id="{15D48A28-7A1C-FA24-CE78-C4235F3AAA8C}"/>
              </a:ext>
            </a:extLst>
          </p:cNvPr>
          <p:cNvSpPr txBox="1"/>
          <p:nvPr/>
        </p:nvSpPr>
        <p:spPr>
          <a:xfrm>
            <a:off x="6478016" y="4152054"/>
            <a:ext cx="7315200" cy="1138197"/>
          </a:xfrm>
          <a:prstGeom prst="rect">
            <a:avLst/>
          </a:prstGeom>
          <a:noFill/>
        </p:spPr>
        <p:txBody>
          <a:bodyPr wrap="square">
            <a:spAutoFit/>
          </a:bodyPr>
          <a:lstStyle/>
          <a:p>
            <a:pPr marL="0" indent="0">
              <a:lnSpc>
                <a:spcPts val="2799"/>
              </a:lnSpc>
              <a:buNone/>
            </a:pPr>
            <a:r>
              <a:rPr lang="en-US" sz="1800" dirty="0">
                <a:solidFill>
                  <a:schemeClr val="bg1"/>
                </a:solidFill>
                <a:latin typeface="Lato" pitchFamily="34" charset="0"/>
                <a:ea typeface="Lato" pitchFamily="34" charset="-122"/>
                <a:cs typeface="Lato" pitchFamily="34" charset="-120"/>
              </a:rPr>
              <a:t>Com a </a:t>
            </a:r>
            <a:r>
              <a:rPr lang="en-US" sz="1800" dirty="0" err="1">
                <a:solidFill>
                  <a:schemeClr val="bg1"/>
                </a:solidFill>
                <a:latin typeface="Lato" pitchFamily="34" charset="0"/>
                <a:ea typeface="Lato" pitchFamily="34" charset="-122"/>
                <a:cs typeface="Lato" pitchFamily="34" charset="-120"/>
              </a:rPr>
              <a:t>formação</a:t>
            </a:r>
            <a:r>
              <a:rPr lang="en-US" sz="1800" dirty="0">
                <a:solidFill>
                  <a:schemeClr val="bg1"/>
                </a:solidFill>
                <a:latin typeface="Lato" pitchFamily="34" charset="0"/>
                <a:ea typeface="Lato" pitchFamily="34" charset="-122"/>
                <a:cs typeface="Lato" pitchFamily="34" charset="-120"/>
              </a:rPr>
              <a:t> </a:t>
            </a:r>
            <a:r>
              <a:rPr lang="en-US" sz="1800" dirty="0" err="1">
                <a:solidFill>
                  <a:schemeClr val="bg1"/>
                </a:solidFill>
                <a:latin typeface="Lato" pitchFamily="34" charset="0"/>
                <a:ea typeface="Lato" pitchFamily="34" charset="-122"/>
                <a:cs typeface="Lato" pitchFamily="34" charset="-120"/>
              </a:rPr>
              <a:t>em</a:t>
            </a:r>
            <a:r>
              <a:rPr lang="en-US" sz="1800" dirty="0">
                <a:solidFill>
                  <a:schemeClr val="bg1"/>
                </a:solidFill>
                <a:latin typeface="Lato" pitchFamily="34" charset="0"/>
                <a:ea typeface="Lato" pitchFamily="34" charset="-122"/>
                <a:cs typeface="Lato" pitchFamily="34" charset="-120"/>
              </a:rPr>
              <a:t> </a:t>
            </a:r>
            <a:r>
              <a:rPr lang="en-US" sz="1800" dirty="0" err="1">
                <a:solidFill>
                  <a:schemeClr val="bg1"/>
                </a:solidFill>
                <a:latin typeface="Lato" pitchFamily="34" charset="0"/>
                <a:ea typeface="Lato" pitchFamily="34" charset="-122"/>
                <a:cs typeface="Lato" pitchFamily="34" charset="-120"/>
              </a:rPr>
              <a:t>mecânica</a:t>
            </a:r>
            <a:r>
              <a:rPr lang="en-US" sz="1800" dirty="0">
                <a:solidFill>
                  <a:schemeClr val="bg1"/>
                </a:solidFill>
                <a:latin typeface="Lato" pitchFamily="34" charset="0"/>
                <a:ea typeface="Lato" pitchFamily="34" charset="-122"/>
                <a:cs typeface="Lato" pitchFamily="34" charset="-120"/>
              </a:rPr>
              <a:t> e </a:t>
            </a:r>
            <a:r>
              <a:rPr lang="en-US" sz="1800" dirty="0" err="1">
                <a:solidFill>
                  <a:schemeClr val="bg1"/>
                </a:solidFill>
                <a:latin typeface="Lato" pitchFamily="34" charset="0"/>
                <a:ea typeface="Lato" pitchFamily="34" charset="-122"/>
                <a:cs typeface="Lato" pitchFamily="34" charset="-120"/>
              </a:rPr>
              <a:t>experiência</a:t>
            </a:r>
            <a:r>
              <a:rPr lang="en-US" sz="1800" dirty="0">
                <a:solidFill>
                  <a:schemeClr val="bg1"/>
                </a:solidFill>
                <a:latin typeface="Lato" pitchFamily="34" charset="0"/>
                <a:ea typeface="Lato" pitchFamily="34" charset="-122"/>
                <a:cs typeface="Lato" pitchFamily="34" charset="-120"/>
              </a:rPr>
              <a:t> </a:t>
            </a:r>
            <a:r>
              <a:rPr lang="en-US" sz="1800" dirty="0" err="1">
                <a:solidFill>
                  <a:schemeClr val="bg1"/>
                </a:solidFill>
                <a:latin typeface="Lato" pitchFamily="34" charset="0"/>
                <a:ea typeface="Lato" pitchFamily="34" charset="-122"/>
                <a:cs typeface="Lato" pitchFamily="34" charset="-120"/>
              </a:rPr>
              <a:t>em</a:t>
            </a:r>
            <a:r>
              <a:rPr lang="en-US" sz="1800" dirty="0">
                <a:solidFill>
                  <a:schemeClr val="bg1"/>
                </a:solidFill>
                <a:latin typeface="Lato" pitchFamily="34" charset="0"/>
                <a:ea typeface="Lato" pitchFamily="34" charset="-122"/>
                <a:cs typeface="Lato" pitchFamily="34" charset="-120"/>
              </a:rPr>
              <a:t> </a:t>
            </a:r>
            <a:r>
              <a:rPr lang="en-US" sz="1800" dirty="0" err="1">
                <a:solidFill>
                  <a:schemeClr val="bg1"/>
                </a:solidFill>
                <a:latin typeface="Lato" pitchFamily="34" charset="0"/>
                <a:ea typeface="Lato" pitchFamily="34" charset="-122"/>
                <a:cs typeface="Lato" pitchFamily="34" charset="-120"/>
              </a:rPr>
              <a:t>inspeção</a:t>
            </a:r>
            <a:r>
              <a:rPr lang="en-US" sz="1800" dirty="0">
                <a:solidFill>
                  <a:schemeClr val="bg1"/>
                </a:solidFill>
                <a:latin typeface="Lato" pitchFamily="34" charset="0"/>
                <a:ea typeface="Lato" pitchFamily="34" charset="-122"/>
                <a:cs typeface="Lato" pitchFamily="34" charset="-120"/>
              </a:rPr>
              <a:t> de </a:t>
            </a:r>
            <a:r>
              <a:rPr lang="en-US" sz="1800" dirty="0" err="1">
                <a:solidFill>
                  <a:schemeClr val="bg1"/>
                </a:solidFill>
                <a:latin typeface="Lato" pitchFamily="34" charset="0"/>
                <a:ea typeface="Lato" pitchFamily="34" charset="-122"/>
                <a:cs typeface="Lato" pitchFamily="34" charset="-120"/>
              </a:rPr>
              <a:t>qualidade</a:t>
            </a:r>
            <a:r>
              <a:rPr lang="en-US" sz="1800" dirty="0">
                <a:solidFill>
                  <a:schemeClr val="bg1"/>
                </a:solidFill>
                <a:latin typeface="Lato" pitchFamily="34" charset="0"/>
                <a:ea typeface="Lato" pitchFamily="34" charset="-122"/>
                <a:cs typeface="Lato" pitchFamily="34" charset="-120"/>
              </a:rPr>
              <a:t> e </a:t>
            </a:r>
            <a:r>
              <a:rPr lang="en-US" sz="1800" dirty="0" err="1">
                <a:solidFill>
                  <a:schemeClr val="bg1"/>
                </a:solidFill>
                <a:latin typeface="Lato" pitchFamily="34" charset="0"/>
                <a:ea typeface="Lato" pitchFamily="34" charset="-122"/>
                <a:cs typeface="Lato" pitchFamily="34" charset="-120"/>
              </a:rPr>
              <a:t>desenho</a:t>
            </a:r>
            <a:r>
              <a:rPr lang="en-US" sz="1800" dirty="0">
                <a:solidFill>
                  <a:schemeClr val="bg1"/>
                </a:solidFill>
                <a:latin typeface="Lato" pitchFamily="34" charset="0"/>
                <a:ea typeface="Lato" pitchFamily="34" charset="-122"/>
                <a:cs typeface="Lato" pitchFamily="34" charset="-120"/>
              </a:rPr>
              <a:t> 3D </a:t>
            </a:r>
            <a:r>
              <a:rPr lang="en-US" sz="1800" dirty="0" err="1">
                <a:solidFill>
                  <a:schemeClr val="bg1"/>
                </a:solidFill>
                <a:latin typeface="Lato" pitchFamily="34" charset="0"/>
                <a:ea typeface="Lato" pitchFamily="34" charset="-122"/>
                <a:cs typeface="Lato" pitchFamily="34" charset="-120"/>
              </a:rPr>
              <a:t>usando</a:t>
            </a:r>
            <a:r>
              <a:rPr lang="en-US" sz="1800" dirty="0">
                <a:solidFill>
                  <a:schemeClr val="bg1"/>
                </a:solidFill>
                <a:latin typeface="Lato" pitchFamily="34" charset="0"/>
                <a:ea typeface="Lato" pitchFamily="34" charset="-122"/>
                <a:cs typeface="Lato" pitchFamily="34" charset="-120"/>
              </a:rPr>
              <a:t> Catia V5 e </a:t>
            </a:r>
            <a:r>
              <a:rPr lang="en-US" sz="1800" dirty="0" err="1">
                <a:solidFill>
                  <a:schemeClr val="bg1"/>
                </a:solidFill>
                <a:latin typeface="Lato" pitchFamily="34" charset="0"/>
                <a:ea typeface="Lato" pitchFamily="34" charset="-122"/>
                <a:cs typeface="Lato" pitchFamily="34" charset="-120"/>
              </a:rPr>
              <a:t>Autocad</a:t>
            </a:r>
            <a:r>
              <a:rPr lang="en-US" sz="1800" dirty="0">
                <a:solidFill>
                  <a:schemeClr val="bg1"/>
                </a:solidFill>
                <a:latin typeface="Lato" pitchFamily="34" charset="0"/>
                <a:ea typeface="Lato" pitchFamily="34" charset="-122"/>
                <a:cs typeface="Lato" pitchFamily="34" charset="-120"/>
              </a:rPr>
              <a:t>, </a:t>
            </a:r>
            <a:r>
              <a:rPr lang="en-US" sz="1800" dirty="0" err="1">
                <a:solidFill>
                  <a:schemeClr val="bg1"/>
                </a:solidFill>
                <a:latin typeface="Lato" pitchFamily="34" charset="0"/>
                <a:ea typeface="Lato" pitchFamily="34" charset="-122"/>
                <a:cs typeface="Lato" pitchFamily="34" charset="-120"/>
              </a:rPr>
              <a:t>posso</a:t>
            </a:r>
            <a:r>
              <a:rPr lang="en-US" sz="1800" dirty="0">
                <a:solidFill>
                  <a:schemeClr val="bg1"/>
                </a:solidFill>
                <a:latin typeface="Lato" pitchFamily="34" charset="0"/>
                <a:ea typeface="Lato" pitchFamily="34" charset="-122"/>
                <a:cs typeface="Lato" pitchFamily="34" charset="-120"/>
              </a:rPr>
              <a:t> </a:t>
            </a:r>
            <a:r>
              <a:rPr lang="en-US" sz="1800" dirty="0" err="1">
                <a:solidFill>
                  <a:schemeClr val="bg1"/>
                </a:solidFill>
                <a:latin typeface="Lato" pitchFamily="34" charset="0"/>
                <a:ea typeface="Lato" pitchFamily="34" charset="-122"/>
                <a:cs typeface="Lato" pitchFamily="34" charset="-120"/>
              </a:rPr>
              <a:t>oferecer</a:t>
            </a:r>
            <a:r>
              <a:rPr lang="en-US" sz="1800" dirty="0">
                <a:solidFill>
                  <a:schemeClr val="bg1"/>
                </a:solidFill>
                <a:latin typeface="Lato" pitchFamily="34" charset="0"/>
                <a:ea typeface="Lato" pitchFamily="34" charset="-122"/>
                <a:cs typeface="Lato" pitchFamily="34" charset="-120"/>
              </a:rPr>
              <a:t> </a:t>
            </a:r>
            <a:r>
              <a:rPr lang="en-US" sz="1800" dirty="0" err="1">
                <a:solidFill>
                  <a:schemeClr val="bg1"/>
                </a:solidFill>
                <a:latin typeface="Lato" pitchFamily="34" charset="0"/>
                <a:ea typeface="Lato" pitchFamily="34" charset="-122"/>
                <a:cs typeface="Lato" pitchFamily="34" charset="-120"/>
              </a:rPr>
              <a:t>ao</a:t>
            </a:r>
            <a:r>
              <a:rPr lang="en-US" sz="1800" dirty="0">
                <a:solidFill>
                  <a:schemeClr val="bg1"/>
                </a:solidFill>
                <a:latin typeface="Lato" pitchFamily="34" charset="0"/>
                <a:ea typeface="Lato" pitchFamily="34" charset="-122"/>
                <a:cs typeface="Lato" pitchFamily="34" charset="-120"/>
              </a:rPr>
              <a:t> mercado de </a:t>
            </a:r>
            <a:r>
              <a:rPr lang="en-US" sz="1800" dirty="0" err="1">
                <a:solidFill>
                  <a:schemeClr val="bg1"/>
                </a:solidFill>
                <a:latin typeface="Lato" pitchFamily="34" charset="0"/>
                <a:ea typeface="Lato" pitchFamily="34" charset="-122"/>
                <a:cs typeface="Lato" pitchFamily="34" charset="-120"/>
              </a:rPr>
              <a:t>trabalho</a:t>
            </a:r>
            <a:r>
              <a:rPr lang="en-US" sz="1800" dirty="0">
                <a:solidFill>
                  <a:schemeClr val="bg1"/>
                </a:solidFill>
                <a:latin typeface="Lato" pitchFamily="34" charset="0"/>
                <a:ea typeface="Lato" pitchFamily="34" charset="-122"/>
                <a:cs typeface="Lato" pitchFamily="34" charset="-120"/>
              </a:rPr>
              <a:t> </a:t>
            </a:r>
            <a:r>
              <a:rPr lang="en-US" sz="1800" dirty="0" err="1">
                <a:solidFill>
                  <a:schemeClr val="bg1"/>
                </a:solidFill>
                <a:latin typeface="Lato" pitchFamily="34" charset="0"/>
                <a:ea typeface="Lato" pitchFamily="34" charset="-122"/>
                <a:cs typeface="Lato" pitchFamily="34" charset="-120"/>
              </a:rPr>
              <a:t>habilidades</a:t>
            </a:r>
            <a:r>
              <a:rPr lang="en-US" sz="1800" dirty="0">
                <a:solidFill>
                  <a:schemeClr val="bg1"/>
                </a:solidFill>
                <a:latin typeface="Lato" pitchFamily="34" charset="0"/>
                <a:ea typeface="Lato" pitchFamily="34" charset="-122"/>
                <a:cs typeface="Lato" pitchFamily="34" charset="-120"/>
              </a:rPr>
              <a:t> </a:t>
            </a:r>
            <a:r>
              <a:rPr lang="en-US" sz="1800" dirty="0" err="1">
                <a:solidFill>
                  <a:schemeClr val="bg1"/>
                </a:solidFill>
                <a:latin typeface="Lato" pitchFamily="34" charset="0"/>
                <a:ea typeface="Lato" pitchFamily="34" charset="-122"/>
                <a:cs typeface="Lato" pitchFamily="34" charset="-120"/>
              </a:rPr>
              <a:t>técnicas</a:t>
            </a:r>
            <a:r>
              <a:rPr lang="en-US" sz="1800" dirty="0">
                <a:solidFill>
                  <a:schemeClr val="bg1"/>
                </a:solidFill>
                <a:latin typeface="Lato" pitchFamily="34" charset="0"/>
                <a:ea typeface="Lato" pitchFamily="34" charset="-122"/>
                <a:cs typeface="Lato" pitchFamily="34" charset="-120"/>
              </a:rPr>
              <a:t> </a:t>
            </a:r>
            <a:r>
              <a:rPr lang="en-US" sz="1800" dirty="0" err="1">
                <a:solidFill>
                  <a:schemeClr val="bg1"/>
                </a:solidFill>
                <a:latin typeface="Lato" pitchFamily="34" charset="0"/>
                <a:ea typeface="Lato" pitchFamily="34" charset="-122"/>
                <a:cs typeface="Lato" pitchFamily="34" charset="-120"/>
              </a:rPr>
              <a:t>diferenciadas</a:t>
            </a:r>
            <a:r>
              <a:rPr lang="en-US" sz="1800" dirty="0">
                <a:solidFill>
                  <a:schemeClr val="bg1"/>
                </a:solidFill>
                <a:latin typeface="Lato" pitchFamily="34" charset="0"/>
                <a:ea typeface="Lato" pitchFamily="34" charset="-122"/>
                <a:cs typeface="Lato" pitchFamily="34" charset="-120"/>
              </a:rPr>
              <a:t>.</a:t>
            </a:r>
            <a:endParaRPr lang="en-US" sz="1800" dirty="0">
              <a:solidFill>
                <a:schemeClr val="bg1"/>
              </a:solidFill>
            </a:endParaRPr>
          </a:p>
        </p:txBody>
      </p:sp>
    </p:spTree>
    <p:extLst>
      <p:ext uri="{BB962C8B-B14F-4D97-AF65-F5344CB8AC3E}">
        <p14:creationId xmlns:p14="http://schemas.microsoft.com/office/powerpoint/2010/main" val="3355006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80E26"/>
        </a:solidFill>
        <a:effectLst/>
      </p:bgPr>
    </p:bg>
    <p:spTree>
      <p:nvGrpSpPr>
        <p:cNvPr id="1" name=""/>
        <p:cNvGrpSpPr/>
        <p:nvPr/>
      </p:nvGrpSpPr>
      <p:grpSpPr>
        <a:xfrm>
          <a:off x="0" y="0"/>
          <a:ext cx="0" cy="0"/>
          <a:chOff x="0" y="0"/>
          <a:chExt cx="0" cy="0"/>
        </a:xfrm>
      </p:grpSpPr>
      <p:sp>
        <p:nvSpPr>
          <p:cNvPr id="2" name="Text 2">
            <a:extLst>
              <a:ext uri="{FF2B5EF4-FFF2-40B4-BE49-F238E27FC236}">
                <a16:creationId xmlns:a16="http://schemas.microsoft.com/office/drawing/2014/main" id="{64F3FCAD-D1C7-B552-C35C-AF7135B6D8BF}"/>
              </a:ext>
            </a:extLst>
          </p:cNvPr>
          <p:cNvSpPr/>
          <p:nvPr/>
        </p:nvSpPr>
        <p:spPr>
          <a:xfrm>
            <a:off x="1235560" y="1088588"/>
            <a:ext cx="6842760" cy="694373"/>
          </a:xfrm>
          <a:prstGeom prst="rect">
            <a:avLst/>
          </a:prstGeom>
          <a:noFill/>
          <a:ln/>
        </p:spPr>
        <p:txBody>
          <a:bodyPr wrap="none" rtlCol="0" anchor="t"/>
          <a:lstStyle/>
          <a:p>
            <a:pPr algn="l"/>
            <a:r>
              <a:rPr lang="pt-BR" sz="4400" b="0" i="0" dirty="0">
                <a:solidFill>
                  <a:schemeClr val="bg1"/>
                </a:solidFill>
                <a:effectLst/>
                <a:latin typeface="Google Sans"/>
              </a:rPr>
              <a:t>Técnico em mecânica</a:t>
            </a:r>
          </a:p>
        </p:txBody>
      </p:sp>
      <p:pic>
        <p:nvPicPr>
          <p:cNvPr id="4" name="Imagem 3">
            <a:extLst>
              <a:ext uri="{FF2B5EF4-FFF2-40B4-BE49-F238E27FC236}">
                <a16:creationId xmlns:a16="http://schemas.microsoft.com/office/drawing/2014/main" id="{3C28FB76-3DBC-B965-CD6F-3BD7BDB626DA}"/>
              </a:ext>
            </a:extLst>
          </p:cNvPr>
          <p:cNvPicPr>
            <a:picLocks noChangeAspect="1"/>
          </p:cNvPicPr>
          <p:nvPr/>
        </p:nvPicPr>
        <p:blipFill>
          <a:blip r:embed="rId2"/>
          <a:stretch>
            <a:fillRect/>
          </a:stretch>
        </p:blipFill>
        <p:spPr>
          <a:xfrm>
            <a:off x="1976259" y="2519255"/>
            <a:ext cx="5022273" cy="383361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6" name="Imagem 5">
            <a:extLst>
              <a:ext uri="{FF2B5EF4-FFF2-40B4-BE49-F238E27FC236}">
                <a16:creationId xmlns:a16="http://schemas.microsoft.com/office/drawing/2014/main" id="{73AC9565-53F7-84CF-A777-C0A48E8B5512}"/>
              </a:ext>
            </a:extLst>
          </p:cNvPr>
          <p:cNvPicPr>
            <a:picLocks noChangeAspect="1"/>
          </p:cNvPicPr>
          <p:nvPr/>
        </p:nvPicPr>
        <p:blipFill>
          <a:blip r:embed="rId3"/>
          <a:stretch>
            <a:fillRect/>
          </a:stretch>
        </p:blipFill>
        <p:spPr>
          <a:xfrm>
            <a:off x="7817222" y="2519255"/>
            <a:ext cx="5022273" cy="378353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2424533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80E26"/>
        </a:solidFill>
        <a:effectLst/>
      </p:bgPr>
    </p:bg>
    <p:spTree>
      <p:nvGrpSpPr>
        <p:cNvPr id="1" name=""/>
        <p:cNvGrpSpPr/>
        <p:nvPr/>
      </p:nvGrpSpPr>
      <p:grpSpPr>
        <a:xfrm>
          <a:off x="0" y="0"/>
          <a:ext cx="0" cy="0"/>
          <a:chOff x="0" y="0"/>
          <a:chExt cx="0" cy="0"/>
        </a:xfrm>
      </p:grpSpPr>
      <p:sp>
        <p:nvSpPr>
          <p:cNvPr id="2" name="Text 2">
            <a:extLst>
              <a:ext uri="{FF2B5EF4-FFF2-40B4-BE49-F238E27FC236}">
                <a16:creationId xmlns:a16="http://schemas.microsoft.com/office/drawing/2014/main" id="{72E150D2-5F35-C97D-B16A-A462CC228D30}"/>
              </a:ext>
            </a:extLst>
          </p:cNvPr>
          <p:cNvSpPr/>
          <p:nvPr/>
        </p:nvSpPr>
        <p:spPr>
          <a:xfrm>
            <a:off x="787691" y="913261"/>
            <a:ext cx="6842760" cy="694373"/>
          </a:xfrm>
          <a:prstGeom prst="rect">
            <a:avLst/>
          </a:prstGeom>
          <a:noFill/>
          <a:ln/>
        </p:spPr>
        <p:txBody>
          <a:bodyPr wrap="none" rtlCol="0" anchor="t"/>
          <a:lstStyle/>
          <a:p>
            <a:pPr algn="l"/>
            <a:r>
              <a:rPr lang="pt-BR" sz="4400" b="0" i="0" dirty="0">
                <a:solidFill>
                  <a:schemeClr val="bg1"/>
                </a:solidFill>
                <a:effectLst/>
                <a:latin typeface="Google Sans"/>
              </a:rPr>
              <a:t>Modelagem 3D: Catia V5 e Onshape</a:t>
            </a:r>
          </a:p>
        </p:txBody>
      </p:sp>
      <p:pic>
        <p:nvPicPr>
          <p:cNvPr id="4" name="Imagem 3">
            <a:extLst>
              <a:ext uri="{FF2B5EF4-FFF2-40B4-BE49-F238E27FC236}">
                <a16:creationId xmlns:a16="http://schemas.microsoft.com/office/drawing/2014/main" id="{0A9615FA-1922-1FF8-79B1-9BA0298DBB93}"/>
              </a:ext>
            </a:extLst>
          </p:cNvPr>
          <p:cNvPicPr>
            <a:picLocks noChangeAspect="1"/>
          </p:cNvPicPr>
          <p:nvPr/>
        </p:nvPicPr>
        <p:blipFill>
          <a:blip r:embed="rId2"/>
          <a:stretch>
            <a:fillRect/>
          </a:stretch>
        </p:blipFill>
        <p:spPr>
          <a:xfrm>
            <a:off x="7630451" y="2563196"/>
            <a:ext cx="5887808" cy="384965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6" name="Imagem 5">
            <a:extLst>
              <a:ext uri="{FF2B5EF4-FFF2-40B4-BE49-F238E27FC236}">
                <a16:creationId xmlns:a16="http://schemas.microsoft.com/office/drawing/2014/main" id="{38C6505C-BC00-D984-3645-65230FD50C6C}"/>
              </a:ext>
            </a:extLst>
          </p:cNvPr>
          <p:cNvPicPr>
            <a:picLocks noChangeAspect="1"/>
          </p:cNvPicPr>
          <p:nvPr/>
        </p:nvPicPr>
        <p:blipFill>
          <a:blip r:embed="rId3"/>
          <a:stretch>
            <a:fillRect/>
          </a:stretch>
        </p:blipFill>
        <p:spPr>
          <a:xfrm>
            <a:off x="1112141" y="2563196"/>
            <a:ext cx="6193859" cy="38335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5996942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80E26"/>
        </a:solidFill>
        <a:effectLst/>
      </p:bgPr>
    </p:bg>
    <p:spTree>
      <p:nvGrpSpPr>
        <p:cNvPr id="1" name=""/>
        <p:cNvGrpSpPr/>
        <p:nvPr/>
      </p:nvGrpSpPr>
      <p:grpSpPr>
        <a:xfrm>
          <a:off x="0" y="0"/>
          <a:ext cx="0" cy="0"/>
          <a:chOff x="0" y="0"/>
          <a:chExt cx="0" cy="0"/>
        </a:xfrm>
      </p:grpSpPr>
      <p:sp>
        <p:nvSpPr>
          <p:cNvPr id="2" name="Text 2">
            <a:extLst>
              <a:ext uri="{FF2B5EF4-FFF2-40B4-BE49-F238E27FC236}">
                <a16:creationId xmlns:a16="http://schemas.microsoft.com/office/drawing/2014/main" id="{73C8CFC6-8B72-1B8B-878B-D92E56823177}"/>
              </a:ext>
            </a:extLst>
          </p:cNvPr>
          <p:cNvSpPr/>
          <p:nvPr/>
        </p:nvSpPr>
        <p:spPr>
          <a:xfrm>
            <a:off x="1045029" y="913261"/>
            <a:ext cx="6585422" cy="694373"/>
          </a:xfrm>
          <a:prstGeom prst="rect">
            <a:avLst/>
          </a:prstGeom>
          <a:noFill/>
          <a:ln/>
        </p:spPr>
        <p:txBody>
          <a:bodyPr wrap="none" rtlCol="0" anchor="t"/>
          <a:lstStyle/>
          <a:p>
            <a:pPr algn="l"/>
            <a:r>
              <a:rPr lang="pt-BR" sz="4400" b="0" i="0" dirty="0">
                <a:solidFill>
                  <a:schemeClr val="bg1"/>
                </a:solidFill>
                <a:effectLst/>
                <a:latin typeface="Google Sans"/>
              </a:rPr>
              <a:t>Inspetor de Qualidade</a:t>
            </a:r>
          </a:p>
        </p:txBody>
      </p:sp>
      <p:pic>
        <p:nvPicPr>
          <p:cNvPr id="4" name="Imagem 3">
            <a:extLst>
              <a:ext uri="{FF2B5EF4-FFF2-40B4-BE49-F238E27FC236}">
                <a16:creationId xmlns:a16="http://schemas.microsoft.com/office/drawing/2014/main" id="{F3FD218A-F1B7-9DF2-3490-400F04F181C3}"/>
              </a:ext>
            </a:extLst>
          </p:cNvPr>
          <p:cNvPicPr>
            <a:picLocks noChangeAspect="1"/>
          </p:cNvPicPr>
          <p:nvPr/>
        </p:nvPicPr>
        <p:blipFill>
          <a:blip r:embed="rId2"/>
          <a:stretch>
            <a:fillRect/>
          </a:stretch>
        </p:blipFill>
        <p:spPr>
          <a:xfrm>
            <a:off x="1458114" y="2253348"/>
            <a:ext cx="5145420" cy="450667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6" name="Imagem 5">
            <a:extLst>
              <a:ext uri="{FF2B5EF4-FFF2-40B4-BE49-F238E27FC236}">
                <a16:creationId xmlns:a16="http://schemas.microsoft.com/office/drawing/2014/main" id="{579C5AE1-E6F9-D9C0-AA86-9ED0398C3E8B}"/>
              </a:ext>
            </a:extLst>
          </p:cNvPr>
          <p:cNvPicPr>
            <a:picLocks noChangeAspect="1"/>
          </p:cNvPicPr>
          <p:nvPr/>
        </p:nvPicPr>
        <p:blipFill>
          <a:blip r:embed="rId3"/>
          <a:stretch>
            <a:fillRect/>
          </a:stretch>
        </p:blipFill>
        <p:spPr>
          <a:xfrm>
            <a:off x="7011593" y="2579664"/>
            <a:ext cx="6592443" cy="385404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7531287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TotalTime>
  <Words>440</Words>
  <Application>Microsoft Office PowerPoint</Application>
  <PresentationFormat>Personalizar</PresentationFormat>
  <Paragraphs>46</Paragraphs>
  <Slides>9</Slides>
  <Notes>5</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9</vt:i4>
      </vt:variant>
    </vt:vector>
  </HeadingPairs>
  <TitlesOfParts>
    <vt:vector size="16" baseType="lpstr">
      <vt:lpstr>Arial</vt:lpstr>
      <vt:lpstr>Calibri</vt:lpstr>
      <vt:lpstr>Epilogue</vt:lpstr>
      <vt:lpstr>Fraunces</vt:lpstr>
      <vt:lpstr>Google Sans</vt:lpstr>
      <vt:lpstr>Lato</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Anderson Calderan Domingues</cp:lastModifiedBy>
  <cp:revision>6</cp:revision>
  <dcterms:created xsi:type="dcterms:W3CDTF">2023-08-15T11:18:37Z</dcterms:created>
  <dcterms:modified xsi:type="dcterms:W3CDTF">2023-08-15T13:30:39Z</dcterms:modified>
</cp:coreProperties>
</file>